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16"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21619"/>
    <a:srgbClr val="F2F4F8"/>
    <a:srgbClr val="1C7DDB"/>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E5057D-B1C8-4EF9-B564-62DC766B5560}" v="145" dt="2024-05-29T09:35:03.57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4" d="100"/>
          <a:sy n="54" d="100"/>
        </p:scale>
        <p:origin x="1308" y="40"/>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623697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587389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913059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234100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99001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350386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5/29/2024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79108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5/29/2024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68250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5/29/2024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77116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365845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
        <p:nvSpPr>
          <p:cNvPr id="5" name="Date Placeholder 4"/>
          <p:cNvSpPr>
            <a:spLocks noGrp="1"/>
          </p:cNvSpPr>
          <p:nvPr>
            <p:ph type="dt" sz="half" idx="10"/>
          </p:nvPr>
        </p:nvSpPr>
        <p:spPr/>
        <p:txBody>
          <a:bodyPr/>
          <a:lstStyle/>
          <a:p>
            <a:fld id="{5E4E5C39-FE1E-4048-9E78-68F07A4195FB}" type="datetimeFigureOut">
              <a:rPr lang="en-US" smtClean="0"/>
              <a:t>5/29/2024</a:t>
            </a:fld>
            <a:endParaRPr lang="en-US"/>
          </a:p>
        </p:txBody>
      </p:sp>
    </p:spTree>
    <p:extLst>
      <p:ext uri="{BB962C8B-B14F-4D97-AF65-F5344CB8AC3E}">
        <p14:creationId xmlns:p14="http://schemas.microsoft.com/office/powerpoint/2010/main" val="5394054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7037336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477113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37212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659494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0924972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153494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752815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332030969"/>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64351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58577571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5/29/2024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18276761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5" Type="http://schemas.openxmlformats.org/officeDocument/2006/relationships/image" Target="../media/image1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image" Target="../media/image12.jp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4" Type="http://schemas.openxmlformats.org/officeDocument/2006/relationships/hyperlink" Target="https://github.com/Laxmi-VB/Capstone-Project--SpaceX-launch-analysis-with-Data-Science-/blob/main/spacex_dash_app.p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3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7FBA00-CB68-65B3-0D03-2D022E3C0F9A}"/>
              </a:ext>
            </a:extLst>
          </p:cNvPr>
          <p:cNvSpPr txBox="1"/>
          <p:nvPr/>
        </p:nvSpPr>
        <p:spPr>
          <a:xfrm>
            <a:off x="875806" y="4771349"/>
            <a:ext cx="6097978" cy="646331"/>
          </a:xfrm>
          <a:prstGeom prst="rect">
            <a:avLst/>
          </a:prstGeom>
          <a:noFill/>
        </p:spPr>
        <p:txBody>
          <a:bodyPr wrap="square">
            <a:spAutoFit/>
          </a:bodyPr>
          <a:lstStyle/>
          <a:p>
            <a:r>
              <a:rPr lang="en-US" dirty="0">
                <a:solidFill>
                  <a:schemeClr val="bg2"/>
                </a:solidFill>
                <a:latin typeface="Abadi"/>
                <a:ea typeface="SF Pro" pitchFamily="2" charset="0"/>
                <a:cs typeface="SF Pro" pitchFamily="2" charset="0"/>
              </a:rPr>
              <a:t>V Laxmi Bharadwaj</a:t>
            </a:r>
          </a:p>
          <a:p>
            <a:r>
              <a:rPr lang="en-US" dirty="0">
                <a:solidFill>
                  <a:schemeClr val="bg2"/>
                </a:solidFill>
                <a:latin typeface="Abadi" panose="020B0604020104020204" pitchFamily="34" charset="0"/>
                <a:ea typeface="SF Pro" pitchFamily="2" charset="0"/>
                <a:cs typeface="SF Pro" pitchFamily="2" charset="0"/>
              </a:rPr>
              <a:t>29</a:t>
            </a:r>
            <a:r>
              <a:rPr lang="en-US" baseline="30000" dirty="0">
                <a:solidFill>
                  <a:schemeClr val="bg2"/>
                </a:solidFill>
                <a:latin typeface="Abadi" panose="020B0604020104020204" pitchFamily="34" charset="0"/>
                <a:ea typeface="SF Pro" pitchFamily="2" charset="0"/>
                <a:cs typeface="SF Pro" pitchFamily="2" charset="0"/>
              </a:rPr>
              <a:t>th </a:t>
            </a:r>
            <a:r>
              <a:rPr lang="en-US" dirty="0">
                <a:solidFill>
                  <a:schemeClr val="bg2"/>
                </a:solidFill>
                <a:latin typeface="Abadi" panose="020B0604020104020204" pitchFamily="34" charset="0"/>
                <a:ea typeface="SF Pro" pitchFamily="2" charset="0"/>
                <a:cs typeface="SF Pro" pitchFamily="2" charset="0"/>
              </a:rPr>
              <a:t>May 2024</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5750" y="1619250"/>
            <a:ext cx="5356225" cy="5005388"/>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https://github.com/Laxmi-VB/Capstone-Project--SpaceX-launch-analysis-with-Data-Science-/blob/main/labs-jupyter-spacex-Data%20wrangling.ipynb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6183158" y="1486342"/>
            <a:ext cx="5257800" cy="4740049"/>
          </a:xfrm>
          <a:prstGeom prst="rect">
            <a:avLst/>
          </a:prstGeom>
          <a:ln>
            <a:noFill/>
          </a:ln>
          <a:effectLst>
            <a:glow rad="76200">
              <a:schemeClr val="accent1">
                <a:lumMod val="20000"/>
                <a:lumOff val="80000"/>
                <a:alpha val="21000"/>
              </a:schemeClr>
            </a:glow>
            <a:outerShdw blurRad="292100" dist="139700" dir="2700000" algn="tl" rotWithShape="0">
              <a:srgbClr val="333333">
                <a:alpha val="65000"/>
              </a:srgbClr>
            </a:outerShdw>
            <a:softEdge rad="38100"/>
          </a:effec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300" y="1495425"/>
            <a:ext cx="5440363" cy="197802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https://github.com/Laxmi-VB/Capstone-Project--SpaceX-launch-analysis-with-Data-Science-/blob/main/edadataviz.ipynb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541169" y="3676195"/>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233158" y="1495703"/>
            <a:ext cx="5052453" cy="2965765"/>
          </a:xfrm>
          <a:prstGeom prst="rect">
            <a:avLst/>
          </a:prstGeom>
          <a:ln>
            <a:noFill/>
          </a:ln>
          <a:effectLst>
            <a:glow rad="63500">
              <a:schemeClr val="accent1">
                <a:lumMod val="20000"/>
                <a:lumOff val="80000"/>
                <a:alpha val="40000"/>
              </a:schemeClr>
            </a:glow>
            <a:outerShdw blurRad="825500" dist="139700" dir="2700000" algn="tl" rotWithShape="0">
              <a:srgbClr val="333333">
                <a:alpha val="45000"/>
              </a:srgbClr>
            </a:outerShdw>
            <a:softEdge rad="31750"/>
          </a:effectLst>
        </p:spPr>
      </p:pic>
      <p:pic>
        <p:nvPicPr>
          <p:cNvPr id="8" name="Picture 7" descr="A graph with blue bars&#10;&#10;Description automatically generated">
            <a:extLst>
              <a:ext uri="{FF2B5EF4-FFF2-40B4-BE49-F238E27FC236}">
                <a16:creationId xmlns:a16="http://schemas.microsoft.com/office/drawing/2014/main" id="{6B4C102E-08EE-C799-B1D7-CB4CBA5680DE}"/>
              </a:ext>
            </a:extLst>
          </p:cNvPr>
          <p:cNvPicPr>
            <a:picLocks noChangeAspect="1"/>
          </p:cNvPicPr>
          <p:nvPr/>
        </p:nvPicPr>
        <p:blipFill>
          <a:blip r:embed="rId6"/>
          <a:stretch>
            <a:fillRect/>
          </a:stretch>
        </p:blipFill>
        <p:spPr>
          <a:xfrm>
            <a:off x="541168" y="3577590"/>
            <a:ext cx="5310991" cy="2959444"/>
          </a:xfrm>
          <a:prstGeom prst="rect">
            <a:avLst/>
          </a:prstGeom>
          <a:ln>
            <a:noFill/>
          </a:ln>
          <a:effectLst>
            <a:glow rad="63500">
              <a:schemeClr val="accent1">
                <a:lumMod val="20000"/>
                <a:lumOff val="80000"/>
                <a:alpha val="40000"/>
              </a:schemeClr>
            </a:glow>
            <a:outerShdw blurRad="825500" dist="139700" dir="2700000" algn="tl" rotWithShape="0">
              <a:srgbClr val="333333">
                <a:alpha val="65000"/>
              </a:srgbClr>
            </a:outerShdw>
            <a:softEdge rad="38100"/>
          </a:effec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285611" y="6389314"/>
            <a:ext cx="683339" cy="365125"/>
          </a:xfrm>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2910" y="1668781"/>
            <a:ext cx="4995228" cy="4490550"/>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a:t>
            </a:r>
          </a:p>
          <a:p>
            <a:pPr marL="0" indent="0">
              <a:lnSpc>
                <a:spcPct val="100000"/>
              </a:lnSpc>
              <a:spcBef>
                <a:spcPts val="1400"/>
              </a:spcBef>
              <a:buNone/>
            </a:pPr>
            <a:r>
              <a:rPr lang="en-US" sz="2200" dirty="0">
                <a:solidFill>
                  <a:schemeClr val="accent3">
                    <a:lumMod val="25000"/>
                  </a:schemeClr>
                </a:solidFill>
                <a:latin typeface="Abadi"/>
              </a:rPr>
              <a:t> </a:t>
            </a:r>
            <a:r>
              <a:rPr lang="en-US" sz="2200" dirty="0">
                <a:solidFill>
                  <a:srgbClr val="1C7DDB"/>
                </a:solidFill>
                <a:latin typeface="Abadi"/>
              </a:rPr>
              <a:t>https://github.com/Laxmi-VB/Capstone-Project--SpaceX-launch-analysis-with-Data-Science-/blob/main/jupyter-labs-eda-sql-coursera_sqllite.ipynb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descr="A screenshot of a computer&#10;&#10;Description automatically generated">
            <a:extLst>
              <a:ext uri="{FF2B5EF4-FFF2-40B4-BE49-F238E27FC236}">
                <a16:creationId xmlns:a16="http://schemas.microsoft.com/office/drawing/2014/main" id="{0BCD4015-9C44-2D79-B426-36BCFF157491}"/>
              </a:ext>
            </a:extLst>
          </p:cNvPr>
          <p:cNvPicPr>
            <a:picLocks noChangeAspect="1"/>
          </p:cNvPicPr>
          <p:nvPr/>
        </p:nvPicPr>
        <p:blipFill>
          <a:blip r:embed="rId4"/>
          <a:stretch>
            <a:fillRect/>
          </a:stretch>
        </p:blipFill>
        <p:spPr>
          <a:xfrm>
            <a:off x="6258351" y="4523285"/>
            <a:ext cx="4723938" cy="2105741"/>
          </a:xfrm>
          <a:prstGeom prst="rect">
            <a:avLst/>
          </a:prstGeom>
          <a:ln>
            <a:noFill/>
          </a:ln>
          <a:effectLst>
            <a:glow rad="63500">
              <a:schemeClr val="accent1">
                <a:lumMod val="20000"/>
                <a:lumOff val="80000"/>
                <a:alpha val="40000"/>
              </a:schemeClr>
            </a:glow>
            <a:outerShdw blurRad="508000" dist="139700" dir="2700000" algn="tl" rotWithShape="0">
              <a:srgbClr val="333333">
                <a:alpha val="65000"/>
              </a:srgbClr>
            </a:outerShdw>
          </a:effectLst>
        </p:spPr>
      </p:pic>
      <p:pic>
        <p:nvPicPr>
          <p:cNvPr id="10" name="Picture 9" descr="A screenshot of a chat&#10;&#10;Description automatically generated">
            <a:extLst>
              <a:ext uri="{FF2B5EF4-FFF2-40B4-BE49-F238E27FC236}">
                <a16:creationId xmlns:a16="http://schemas.microsoft.com/office/drawing/2014/main" id="{F5FDD46E-CAAB-4C02-52AC-2FF56E530E79}"/>
              </a:ext>
            </a:extLst>
          </p:cNvPr>
          <p:cNvPicPr>
            <a:picLocks noChangeAspect="1"/>
          </p:cNvPicPr>
          <p:nvPr/>
        </p:nvPicPr>
        <p:blipFill>
          <a:blip r:embed="rId5"/>
          <a:stretch>
            <a:fillRect/>
          </a:stretch>
        </p:blipFill>
        <p:spPr>
          <a:xfrm>
            <a:off x="6246921" y="1502199"/>
            <a:ext cx="4723938" cy="2806885"/>
          </a:xfrm>
          <a:prstGeom prst="rect">
            <a:avLst/>
          </a:prstGeom>
          <a:ln>
            <a:noFill/>
          </a:ln>
          <a:effectLst>
            <a:glow rad="63500">
              <a:schemeClr val="accent1">
                <a:lumMod val="20000"/>
                <a:lumOff val="80000"/>
                <a:alpha val="40000"/>
              </a:schemeClr>
            </a:glow>
            <a:outerShdw blurRad="508000" dist="139700" dir="2700000" algn="tl" rotWithShape="0">
              <a:srgbClr val="333333">
                <a:alpha val="65000"/>
              </a:srgbClr>
            </a:outerShdw>
            <a:softEdge rad="31750"/>
          </a:effectLst>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2890" y="1506539"/>
            <a:ext cx="10801350" cy="2859375"/>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descr="A close-up of a map&#10;&#10;Description automatically generated">
            <a:extLst>
              <a:ext uri="{FF2B5EF4-FFF2-40B4-BE49-F238E27FC236}">
                <a16:creationId xmlns:a16="http://schemas.microsoft.com/office/drawing/2014/main" id="{44538934-1137-7AFD-6479-949F612A939F}"/>
              </a:ext>
            </a:extLst>
          </p:cNvPr>
          <p:cNvPicPr>
            <a:picLocks noChangeAspect="1"/>
          </p:cNvPicPr>
          <p:nvPr/>
        </p:nvPicPr>
        <p:blipFill>
          <a:blip r:embed="rId5"/>
          <a:stretch>
            <a:fillRect/>
          </a:stretch>
        </p:blipFill>
        <p:spPr>
          <a:xfrm>
            <a:off x="770011" y="4365914"/>
            <a:ext cx="6543089" cy="2234537"/>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8100"/>
          </a:effectLst>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093833" y="6136787"/>
            <a:ext cx="683339" cy="365125"/>
          </a:xfrm>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9775" y="1825625"/>
            <a:ext cx="11452225" cy="4311650"/>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p>
          <a:p>
            <a:pPr marL="0" indent="0">
              <a:lnSpc>
                <a:spcPct val="100000"/>
              </a:lnSpc>
              <a:spcBef>
                <a:spcPts val="1400"/>
              </a:spcBef>
              <a:buNone/>
            </a:pPr>
            <a:r>
              <a:rPr lang="en-US" sz="2200" dirty="0">
                <a:solidFill>
                  <a:srgbClr val="0B49CB"/>
                </a:solidFill>
                <a:latin typeface="Abadi"/>
              </a:rPr>
              <a:t> </a:t>
            </a:r>
            <a:r>
              <a:rPr lang="en-US" sz="2200" dirty="0">
                <a:solidFill>
                  <a:srgbClr val="0B49CB"/>
                </a:solidFill>
                <a:latin typeface="Abadi"/>
                <a:hlinkClick r:id="rId4">
                  <a:extLst>
                    <a:ext uri="{A12FA001-AC4F-418D-AE19-62706E023703}">
                      <ahyp:hlinkClr xmlns:ahyp="http://schemas.microsoft.com/office/drawing/2018/hyperlinkcolor" val="tx"/>
                    </a:ext>
                  </a:extLst>
                </a:hlinkClick>
              </a:rPr>
              <a:t>https://github.com/Laxmi-VB/Capstone-Project--SpaceX-launch-analysis-with-Data-Science-/blob/main/spacex_dash_app.py</a:t>
            </a:r>
            <a:endParaRPr lang="en-US" sz="2200" dirty="0">
              <a:solidFill>
                <a:srgbClr val="0B49CB"/>
              </a:solidFill>
              <a:latin typeface="Abadi"/>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005741" y="6176963"/>
            <a:ext cx="683339" cy="365125"/>
          </a:xfrm>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2910" y="1825625"/>
            <a:ext cx="103593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p>
          <a:p>
            <a:pPr marL="0" indent="0">
              <a:lnSpc>
                <a:spcPct val="100000"/>
              </a:lnSpc>
              <a:spcBef>
                <a:spcPts val="1400"/>
              </a:spcBef>
              <a:buNone/>
            </a:pPr>
            <a:r>
              <a:rPr lang="en-US" sz="2200" dirty="0">
                <a:solidFill>
                  <a:srgbClr val="1C7DDB"/>
                </a:solidFill>
                <a:latin typeface="Abadi" panose="020B0604020104020204" pitchFamily="34" charset="0"/>
              </a:rPr>
              <a:t>https://github.com/Laxmi-VB/Capstone-Project--SpaceX-launch-analysis-with-Data-Science-/blob/main/SpaceX_Machine%20Learning%20Prediction_Part_5.ipynb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909508"/>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105263" y="6223924"/>
            <a:ext cx="683339" cy="365125"/>
          </a:xfrm>
        </p:spPr>
        <p:txBody>
          <a:bodyPr/>
          <a:lstStyle/>
          <a:p>
            <a:fld id="{5075537C-CA84-1446-933C-8E9D027F9201}" type="slidenum">
              <a:rPr lang="en-US"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018521" y="6389314"/>
            <a:ext cx="683339" cy="365125"/>
          </a:xfrm>
        </p:spPr>
        <p:txBody>
          <a:bodyPr/>
          <a:lstStyle/>
          <a:p>
            <a:fld id="{5075537C-CA84-1446-933C-8E9D027F9201}" type="slidenum">
              <a:rPr lang="en-US" smtClean="0"/>
              <a:t>18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94310" y="1670050"/>
            <a:ext cx="10607040" cy="10382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4"/>
          <a:stretch>
            <a:fillRect/>
          </a:stretch>
        </p:blipFill>
        <p:spPr>
          <a:xfrm>
            <a:off x="485712" y="3291634"/>
            <a:ext cx="9676563" cy="2504423"/>
          </a:xfrm>
          <a:prstGeom prst="rect">
            <a:avLst/>
          </a:prstGeom>
          <a:ln>
            <a:noFill/>
          </a:ln>
          <a:effectLst>
            <a:glow rad="63500">
              <a:schemeClr val="accent1">
                <a:lumMod val="20000"/>
                <a:lumOff val="80000"/>
                <a:alpha val="40000"/>
              </a:schemeClr>
            </a:glow>
            <a:outerShdw blurRad="393700" dist="139700" dir="2700000" algn="tl" rotWithShape="0">
              <a:srgbClr val="333333">
                <a:alpha val="65000"/>
              </a:srgbClr>
            </a:outerShdw>
            <a:softEdge rad="38100"/>
          </a:effec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0" y="640824"/>
            <a:ext cx="5171439" cy="532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2"/>
          <a:stretch>
            <a:fillRect/>
          </a:stretch>
        </p:blipFill>
        <p:spPr>
          <a:xfrm>
            <a:off x="4966968" y="640824"/>
            <a:ext cx="5685792" cy="1971675"/>
          </a:xfrm>
          <a:prstGeom prst="rect">
            <a:avLst/>
          </a:prstGeom>
          <a:effectLst>
            <a:glow rad="63500">
              <a:schemeClr val="accent1">
                <a:lumMod val="40000"/>
                <a:lumOff val="60000"/>
                <a:alpha val="40000"/>
              </a:schemeClr>
            </a:glow>
            <a:outerShdw blurRad="850900" dist="88900" dir="5400000" sx="82000" sy="82000" algn="ctr" rotWithShape="0">
              <a:srgbClr val="121619">
                <a:alpha val="92000"/>
              </a:srgbClr>
            </a:outerShdw>
            <a:softEdge rad="31750"/>
          </a:effectLst>
        </p:spPr>
      </p:pic>
      <p:pic>
        <p:nvPicPr>
          <p:cNvPr id="3" name="Picture 2" descr="A screen shot of a graph&#10;&#10;Description automatically generated">
            <a:extLst>
              <a:ext uri="{FF2B5EF4-FFF2-40B4-BE49-F238E27FC236}">
                <a16:creationId xmlns:a16="http://schemas.microsoft.com/office/drawing/2014/main" id="{D4AECB9E-EFF7-3064-A3FD-C5975A6349B8}"/>
              </a:ext>
            </a:extLst>
          </p:cNvPr>
          <p:cNvPicPr>
            <a:picLocks noChangeAspect="1"/>
          </p:cNvPicPr>
          <p:nvPr/>
        </p:nvPicPr>
        <p:blipFill>
          <a:blip r:embed="rId3"/>
          <a:stretch>
            <a:fillRect/>
          </a:stretch>
        </p:blipFill>
        <p:spPr>
          <a:xfrm>
            <a:off x="838200" y="2847022"/>
            <a:ext cx="8976360" cy="3691890"/>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6" y="2113240"/>
            <a:ext cx="6459373" cy="372749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77334" y="609600"/>
            <a:ext cx="6294966" cy="70485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dirty="0">
                <a:solidFill>
                  <a:srgbClr val="0B49CB"/>
                </a:solidFill>
                <a:latin typeface="+mj-lt"/>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31470" y="1571625"/>
            <a:ext cx="7577455" cy="1206500"/>
          </a:xfrm>
          <a:prstGeom prst="rect">
            <a:avLst/>
          </a:prstGeom>
        </p:spPr>
        <p:txBody>
          <a:bodyPr vert="horz" lIns="91440" tIns="45720" rIns="91440" bIns="45720" rtlCol="0">
            <a:normAutofit/>
          </a:bodyPr>
          <a:lstStyle/>
          <a:p>
            <a:r>
              <a:rPr lang="en-US" dirty="0"/>
              <a:t>From the plot, we can see that ES-L1, GEO, HEO, SSO, VLEO had the most success rate.</a:t>
            </a:r>
          </a:p>
          <a:p>
            <a:endParaRPr lang="en-US" dirty="0"/>
          </a:p>
        </p:txBody>
      </p:sp>
      <p:pic>
        <p:nvPicPr>
          <p:cNvPr id="7" name="Picture 6" descr="A graph with blue bars&#10;&#10;Description automatically generated">
            <a:extLst>
              <a:ext uri="{FF2B5EF4-FFF2-40B4-BE49-F238E27FC236}">
                <a16:creationId xmlns:a16="http://schemas.microsoft.com/office/drawing/2014/main" id="{883891E0-43EB-AE17-E93A-FC1CD9280D1C}"/>
              </a:ext>
            </a:extLst>
          </p:cNvPr>
          <p:cNvPicPr>
            <a:picLocks noChangeAspect="1"/>
          </p:cNvPicPr>
          <p:nvPr/>
        </p:nvPicPr>
        <p:blipFill rotWithShape="1">
          <a:blip r:embed="rId2"/>
          <a:srcRect l="2212" r="2612" b="6"/>
          <a:stretch/>
        </p:blipFill>
        <p:spPr>
          <a:xfrm>
            <a:off x="433197" y="2904998"/>
            <a:ext cx="6199122" cy="3181870"/>
          </a:xfrm>
          <a:prstGeom prst="rect">
            <a:avLst/>
          </a:prstGeom>
          <a:ln>
            <a:noFill/>
          </a:ln>
          <a:effectLst>
            <a:outerShdw blurRad="292100" dist="139700" dir="2700000" algn="tl" rotWithShape="0">
              <a:srgbClr val="333333">
                <a:alpha val="65000"/>
              </a:srgbClr>
            </a:outerShdw>
          </a:effectLst>
        </p:spPr>
      </p:pic>
      <p:pic>
        <p:nvPicPr>
          <p:cNvPr id="9" name="Picture 8" descr="A graph showing a line going up&#10;&#10;Description automatically generated">
            <a:extLst>
              <a:ext uri="{FF2B5EF4-FFF2-40B4-BE49-F238E27FC236}">
                <a16:creationId xmlns:a16="http://schemas.microsoft.com/office/drawing/2014/main" id="{0651376F-8C50-04DB-36B7-3B5F6E1D5364}"/>
              </a:ext>
            </a:extLst>
          </p:cNvPr>
          <p:cNvPicPr>
            <a:picLocks noChangeAspect="1"/>
          </p:cNvPicPr>
          <p:nvPr/>
        </p:nvPicPr>
        <p:blipFill>
          <a:blip r:embed="rId3"/>
          <a:stretch>
            <a:fillRect/>
          </a:stretch>
        </p:blipFill>
        <p:spPr>
          <a:xfrm>
            <a:off x="6783729" y="2904995"/>
            <a:ext cx="4360522" cy="31818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139553" y="6319350"/>
            <a:ext cx="683339" cy="365125"/>
          </a:xfrm>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183813" cy="13589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411481" y="3851911"/>
            <a:ext cx="9498330" cy="2189452"/>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8100"/>
          </a:effec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943941" y="6319350"/>
            <a:ext cx="683339" cy="365125"/>
          </a:xfrm>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57400"/>
            <a:ext cx="9634538" cy="13716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4"/>
          <a:stretch>
            <a:fillRect/>
          </a:stretch>
        </p:blipFill>
        <p:spPr>
          <a:xfrm>
            <a:off x="770011" y="3840480"/>
            <a:ext cx="9425549" cy="2377440"/>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8100"/>
          </a:effec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84495" y="-504265"/>
            <a:ext cx="6094012" cy="22277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dirty="0">
                <a:solidFill>
                  <a:srgbClr val="0B49CB"/>
                </a:solidFill>
                <a:latin typeface="+mj-lt"/>
                <a:ea typeface="+mj-ea"/>
                <a:cs typeface="+mj-cs"/>
              </a:rPr>
              <a:t>Launch Success Yearly Trend</a:t>
            </a: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684495" y="2871621"/>
            <a:ext cx="8276625" cy="3689675"/>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8100"/>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62553" y="6041362"/>
            <a:ext cx="566186" cy="365125"/>
          </a:xfrm>
        </p:spPr>
        <p:txBody>
          <a:bodyPr vert="horz" lIns="91440" tIns="45720" rIns="91440" bIns="45720" rtlCol="0" anchor="ctr">
            <a:normAutofit/>
          </a:bodyPr>
          <a:lstStyle/>
          <a:p>
            <a:pPr defTabSz="457200">
              <a:spcAft>
                <a:spcPts val="600"/>
              </a:spcAft>
            </a:pPr>
            <a:fld id="{5075537C-CA84-1446-933C-8E9D027F9201}" type="slidenum">
              <a:rPr lang="en-US" smtClean="0">
                <a:solidFill>
                  <a:srgbClr val="FFFFFF"/>
                </a:solidFill>
              </a:rPr>
              <a:pPr defTabSz="457200">
                <a:spcAft>
                  <a:spcPts val="600"/>
                </a:spcAft>
              </a:pPr>
              <a:t>23</a:t>
            </a:fld>
            <a:endParaRPr lang="en-US">
              <a:solidFill>
                <a:srgbClr val="FFFFFF"/>
              </a:solidFill>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2920" y="1613855"/>
            <a:ext cx="9159633" cy="1257766"/>
          </a:xfrm>
          <a:prstGeom prst="rect">
            <a:avLst/>
          </a:prstGeom>
        </p:spPr>
        <p:txBody>
          <a:bodyPr vert="horz" lIns="91440" tIns="45720" rIns="91440" bIns="45720" rtlCol="0" anchor="t">
            <a:normAutofit/>
          </a:bodyPr>
          <a:lstStyle/>
          <a:p>
            <a:r>
              <a:rPr lang="en-US" dirty="0">
                <a:solidFill>
                  <a:schemeClr val="tx1">
                    <a:lumMod val="95000"/>
                    <a:lumOff val="5000"/>
                  </a:schemeClr>
                </a:solidFill>
              </a:rPr>
              <a:t>From the plot, we can observe that success rate since 2013 kept on increasing till 2020.</a:t>
            </a:r>
          </a:p>
          <a:p>
            <a:endParaRPr lang="en-US" dirty="0">
              <a:solidFill>
                <a:srgbClr val="FFFFFF"/>
              </a:solidFill>
            </a:endParaRPr>
          </a:p>
        </p:txBody>
      </p:sp>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708661" y="-410603"/>
            <a:ext cx="7579912" cy="22277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defTabSz="457200" fontAlgn="auto">
              <a:spcAft>
                <a:spcPts val="600"/>
              </a:spcAft>
              <a:buClrTx/>
              <a:buSzTx/>
              <a:tabLst/>
              <a:defRPr/>
            </a:pPr>
            <a:r>
              <a:rPr kumimoji="0" lang="en-US" sz="3600" b="0" i="0" u="none" strike="noStrike" cap="none" spc="0" normalizeH="0" baseline="0" noProof="0" dirty="0">
                <a:ln>
                  <a:noFill/>
                </a:ln>
                <a:solidFill>
                  <a:srgbClr val="0B49CB"/>
                </a:solidFill>
                <a:effectLst/>
                <a:uLnTx/>
                <a:uFillTx/>
                <a:latin typeface="+mj-lt"/>
                <a:ea typeface="+mj-ea"/>
                <a:cs typeface="+mj-cs"/>
              </a:rPr>
              <a:t>All Launch Site Names</a:t>
            </a:r>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1032393" y="3090246"/>
            <a:ext cx="7579912" cy="2870471"/>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1750"/>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62553" y="6041362"/>
            <a:ext cx="566186" cy="365125"/>
          </a:xfrm>
        </p:spPr>
        <p:txBody>
          <a:bodyPr vert="horz" lIns="91440" tIns="45720" rIns="91440" bIns="45720" rtlCol="0" anchor="ctr">
            <a:normAutofit/>
          </a:bodyPr>
          <a:lstStyle/>
          <a:p>
            <a:pPr defTabSz="457200">
              <a:spcAft>
                <a:spcPts val="600"/>
              </a:spcAft>
            </a:pPr>
            <a:fld id="{5075537C-CA84-1446-933C-8E9D027F9201}" type="slidenum">
              <a:rPr lang="en-US">
                <a:solidFill>
                  <a:srgbClr val="FFFFFF"/>
                </a:solidFill>
              </a:rPr>
              <a:pPr defTabSz="457200">
                <a:spcAft>
                  <a:spcPts val="600"/>
                </a:spcAft>
              </a:pPr>
              <a:t>24</a:t>
            </a:fld>
            <a:endParaRPr lang="en-US">
              <a:solidFill>
                <a:srgbClr val="FFFFFF"/>
              </a:solidFill>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0708" y="1510983"/>
            <a:ext cx="8483282" cy="1437957"/>
          </a:xfrm>
          <a:prstGeom prst="rect">
            <a:avLst/>
          </a:prstGeom>
        </p:spPr>
        <p:txBody>
          <a:bodyPr vert="horz" lIns="91440" tIns="45720" rIns="91440" bIns="45720" rtlCol="0" anchor="t">
            <a:normAutofit/>
          </a:bodyPr>
          <a:lstStyle/>
          <a:p>
            <a:r>
              <a:rPr lang="en-US" dirty="0">
                <a:solidFill>
                  <a:schemeClr val="tx1">
                    <a:lumMod val="95000"/>
                    <a:lumOff val="5000"/>
                  </a:schemeClr>
                </a:solidFill>
              </a:rPr>
              <a:t>We used the key word </a:t>
            </a:r>
            <a:r>
              <a:rPr lang="en-US" b="1" dirty="0">
                <a:solidFill>
                  <a:schemeClr val="tx1">
                    <a:lumMod val="95000"/>
                    <a:lumOff val="5000"/>
                  </a:schemeClr>
                </a:solidFill>
              </a:rPr>
              <a:t>DISTINCT</a:t>
            </a:r>
            <a:r>
              <a:rPr lang="en-US" dirty="0">
                <a:solidFill>
                  <a:schemeClr val="tx1">
                    <a:lumMod val="95000"/>
                    <a:lumOff val="5000"/>
                  </a:schemeClr>
                </a:solidFill>
              </a:rPr>
              <a:t> to show only unique launch sites from the SpaceX data.</a:t>
            </a:r>
          </a:p>
          <a:p>
            <a:endParaRPr lang="en-US" dirty="0">
              <a:solidFill>
                <a:srgbClr val="FFFFFF"/>
              </a:solidFill>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856788" cy="41227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4"/>
          <a:stretch>
            <a:fillRect/>
          </a:stretch>
        </p:blipFill>
        <p:spPr>
          <a:xfrm>
            <a:off x="376964" y="1626375"/>
            <a:ext cx="8897038" cy="2751315"/>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8100"/>
          </a:effectLst>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146597" y="6081339"/>
            <a:ext cx="683339" cy="365125"/>
          </a:xfrm>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4320" y="1825625"/>
            <a:ext cx="9036368" cy="14779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4"/>
          <a:stretch>
            <a:fillRect/>
          </a:stretch>
        </p:blipFill>
        <p:spPr>
          <a:xfrm>
            <a:off x="703733" y="3464343"/>
            <a:ext cx="7415269" cy="2942144"/>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8100"/>
          </a:effec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103486"/>
            <a:ext cx="7317781"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08610" y="1455738"/>
            <a:ext cx="8743315" cy="1081087"/>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648928" y="2846070"/>
            <a:ext cx="9203731" cy="3001809"/>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1450" y="1782763"/>
            <a:ext cx="9086850" cy="113506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729536" y="2815988"/>
            <a:ext cx="8574484" cy="3420250"/>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1156493" y="3413205"/>
            <a:ext cx="8261827" cy="3123061"/>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8100"/>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8600" y="1782763"/>
            <a:ext cx="10550525" cy="150971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9534" y="1633538"/>
            <a:ext cx="7818965" cy="151606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Mission Outcome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986366" y="3237606"/>
            <a:ext cx="7818965" cy="3298660"/>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8100"/>
          </a:effectLst>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411480" y="57271"/>
            <a:ext cx="7772400"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1480" y="1657350"/>
            <a:ext cx="8515033" cy="865188"/>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617220" y="2588508"/>
            <a:ext cx="9292590" cy="3701107"/>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trans="24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2890" y="1695450"/>
            <a:ext cx="9482773" cy="13636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476958" y="51051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4"/>
          <a:stretch>
            <a:fillRect/>
          </a:stretch>
        </p:blipFill>
        <p:spPr>
          <a:xfrm>
            <a:off x="770010" y="3642649"/>
            <a:ext cx="8133959" cy="2900399"/>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5750" y="1782763"/>
            <a:ext cx="9269413" cy="188595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532558" y="3714750"/>
            <a:ext cx="8680022" cy="2821516"/>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4"/>
          <a:stretch>
            <a:fillRect/>
          </a:stretch>
        </p:blipFill>
        <p:spPr>
          <a:xfrm>
            <a:off x="770011" y="1688437"/>
            <a:ext cx="9794875" cy="4718050"/>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1750"/>
          </a:effectLst>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4"/>
          <a:stretch>
            <a:fillRect/>
          </a:stretch>
        </p:blipFill>
        <p:spPr>
          <a:xfrm>
            <a:off x="960120" y="1861474"/>
            <a:ext cx="9042400" cy="4362450"/>
          </a:xfrm>
          <a:prstGeom prst="rect">
            <a:avLst/>
          </a:prstGeom>
          <a:solidFill>
            <a:srgbClr val="FFFFFF">
              <a:shade val="85000"/>
            </a:srgbClr>
          </a:solidFill>
          <a:ln w="88900" cap="sq">
            <a:solidFill>
              <a:srgbClr val="FFFFFF"/>
            </a:solidFill>
            <a:miter lim="800000"/>
          </a:ln>
          <a:effectLst>
            <a:glow rad="63500">
              <a:schemeClr val="accent1">
                <a:lumMod val="20000"/>
                <a:lumOff val="80000"/>
                <a:alpha val="40000"/>
              </a:schemeClr>
            </a:glow>
            <a:outerShdw blurRad="55000" dist="18000" dir="5400000" algn="tl" rotWithShape="0">
              <a:srgbClr val="000000">
                <a:alpha val="40000"/>
              </a:srgbClr>
            </a:outerShdw>
            <a:softEdge rad="31750"/>
          </a:effectLst>
          <a:scene3d>
            <a:camera prst="orthographicFront"/>
            <a:lightRig rig="twoPt" dir="t">
              <a:rot lat="0" lon="0" rev="7200000"/>
            </a:lightRig>
          </a:scene3d>
          <a:sp3d>
            <a:bevelT w="25400" h="19050"/>
            <a:contourClr>
              <a:srgbClr val="FFFFFF"/>
            </a:contourClr>
          </a:sp3d>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1" y="1370937"/>
            <a:ext cx="9304338" cy="4670425"/>
          </a:xfrm>
          <a:prstGeom prst="rect">
            <a:avLst/>
          </a:prstGeom>
          <a:solidFill>
            <a:srgbClr val="FFFFFF">
              <a:shade val="85000"/>
            </a:srgbClr>
          </a:solidFill>
          <a:ln w="88900" cap="sq">
            <a:solidFill>
              <a:srgbClr val="FFFFFF"/>
            </a:solidFill>
            <a:miter lim="800000"/>
          </a:ln>
          <a:effectLst>
            <a:glow rad="63500">
              <a:schemeClr val="accent1">
                <a:lumMod val="20000"/>
                <a:lumOff val="80000"/>
                <a:alpha val="40000"/>
              </a:schemeClr>
            </a:glow>
            <a:outerShdw blurRad="55000" dist="18000" dir="5400000" algn="tl" rotWithShape="0">
              <a:srgbClr val="000000">
                <a:alpha val="40000"/>
              </a:srgbClr>
            </a:outerShdw>
            <a:softEdge rad="31750"/>
          </a:effectLst>
          <a:scene3d>
            <a:camera prst="orthographicFront"/>
            <a:lightRig rig="twoPt" dir="t">
              <a:rot lat="0" lon="0" rev="7200000"/>
            </a:lightRig>
          </a:scene3d>
          <a:sp3d>
            <a:bevelT w="25400" h="19050"/>
            <a:contourClr>
              <a:srgbClr val="FFFFFF"/>
            </a:contourClr>
          </a:sp3d>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4"/>
          <a:stretch>
            <a:fillRect/>
          </a:stretch>
        </p:blipFill>
        <p:spPr>
          <a:xfrm>
            <a:off x="491490" y="4379913"/>
            <a:ext cx="7466013" cy="2351087"/>
          </a:xfrm>
          <a:prstGeom prst="rect">
            <a:avLst/>
          </a:prstGeom>
          <a:ln>
            <a:noFill/>
          </a:ln>
          <a:effectLst>
            <a:glow rad="76200">
              <a:schemeClr val="accent1">
                <a:lumMod val="40000"/>
                <a:lumOff val="60000"/>
                <a:alpha val="16000"/>
              </a:schemeClr>
            </a:glow>
            <a:outerShdw blurRad="292100" dist="139700" dir="2700000" algn="tl" rotWithShape="0">
              <a:srgbClr val="333333">
                <a:alpha val="65000"/>
              </a:srgbClr>
            </a:outerShdw>
            <a:softEdge rad="76200"/>
          </a:effectLst>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5" name="Picture 4">
            <a:extLst>
              <a:ext uri="{FF2B5EF4-FFF2-40B4-BE49-F238E27FC236}">
                <a16:creationId xmlns:a16="http://schemas.microsoft.com/office/drawing/2014/main" id="{0F381433-FDAA-DCB7-929B-DDD25312379A}"/>
              </a:ext>
            </a:extLst>
          </p:cNvPr>
          <p:cNvPicPr>
            <a:picLocks noChangeAspect="1"/>
          </p:cNvPicPr>
          <p:nvPr/>
        </p:nvPicPr>
        <p:blipFill>
          <a:blip r:embed="rId5"/>
          <a:stretch>
            <a:fillRect/>
          </a:stretch>
        </p:blipFill>
        <p:spPr>
          <a:xfrm>
            <a:off x="397446" y="1451565"/>
            <a:ext cx="10038144" cy="2731815"/>
          </a:xfrm>
          <a:prstGeom prst="rect">
            <a:avLst/>
          </a:prstGeom>
          <a:ln>
            <a:noFill/>
          </a:ln>
          <a:effectLst>
            <a:glow rad="38100">
              <a:schemeClr val="accent1">
                <a:lumMod val="20000"/>
                <a:lumOff val="80000"/>
                <a:alpha val="14000"/>
              </a:schemeClr>
            </a:glow>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1497330" y="1784350"/>
            <a:ext cx="7791450" cy="4440238"/>
          </a:xfrm>
          <a:prstGeom prst="rect">
            <a:avLst/>
          </a:prstGeom>
          <a:ln>
            <a:noFill/>
          </a:ln>
          <a:effectLst>
            <a:glow rad="127000">
              <a:schemeClr val="accent1">
                <a:lumMod val="20000"/>
                <a:lumOff val="80000"/>
              </a:schemeClr>
            </a:glow>
            <a:outerShdw blurRad="292100" dist="139700" dir="2700000" algn="tl" rotWithShape="0">
              <a:srgbClr val="333333">
                <a:alpha val="65000"/>
              </a:srgbClr>
            </a:outerShdw>
            <a:softEdge rad="31750"/>
          </a:effectLst>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655318" y="2342198"/>
            <a:ext cx="10117457" cy="3509327"/>
          </a:xfrm>
          <a:prstGeom prst="rect">
            <a:avLst/>
          </a:prstGeom>
          <a:ln>
            <a:noFill/>
          </a:ln>
          <a:effectLst>
            <a:glow rad="63500">
              <a:schemeClr val="accent1">
                <a:lumMod val="20000"/>
                <a:lumOff val="80000"/>
                <a:alpha val="41000"/>
              </a:schemeClr>
            </a:glow>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513589" y="586822"/>
            <a:ext cx="6081521" cy="1356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71450" y="1828800"/>
            <a:ext cx="9144000" cy="164465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822198" y="3332396"/>
            <a:ext cx="9807702" cy="2766060"/>
          </a:xfrm>
          <a:prstGeom prst="rect">
            <a:avLst/>
          </a:prstGeom>
          <a:ln>
            <a:noFill/>
          </a:ln>
          <a:effectLst>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943941" y="6223924"/>
            <a:ext cx="683339" cy="365125"/>
          </a:xfrm>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60020" y="1598613"/>
            <a:ext cx="9520555" cy="137160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4"/>
          <a:stretch>
            <a:fillRect/>
          </a:stretch>
        </p:blipFill>
        <p:spPr>
          <a:xfrm>
            <a:off x="907170" y="3491728"/>
            <a:ext cx="8145390" cy="3097321"/>
          </a:xfrm>
          <a:prstGeom prst="rect">
            <a:avLst/>
          </a:prstGeom>
          <a:ln>
            <a:noFill/>
          </a:ln>
          <a:effectLst>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91490" y="1679575"/>
            <a:ext cx="9738360" cy="451961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4320" y="1403350"/>
            <a:ext cx="994441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94310" y="1476375"/>
            <a:ext cx="4149090" cy="484346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https://github.com/Laxmi-VB/Capstone-Project--SpaceX-launch-analysis-with-Data-Science-/blob/main/jupyter-labs-spacex-data-collection-api%20(1).ipynb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5121102" y="1476956"/>
            <a:ext cx="4861273" cy="4842394"/>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20040" y="1590675"/>
            <a:ext cx="4717093" cy="495871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https://github.com/Laxmi-VB/Capstone-Project--SpaceX-launch-analysis-with-Data-Science-/blob/main/jupyter-labs-webscraping.ipynb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139810" y="1512733"/>
            <a:ext cx="5007321" cy="4689842"/>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8100"/>
          </a:effec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purl.org/dc/elements/1.1/"/>
    <ds:schemaRef ds:uri="http://schemas.microsoft.com/office/2006/documentManagement/types"/>
    <ds:schemaRef ds:uri="155be751-a274-42e8-93fb-f39d3b9bccc8"/>
    <ds:schemaRef ds:uri="http://schemas.microsoft.com/office/2006/metadata/properties"/>
    <ds:schemaRef ds:uri="f80a141d-92ca-4d3d-9308-f7e7b1d44ce8"/>
    <ds:schemaRef ds:uri="http://www.w3.org/XML/1998/namespace"/>
    <ds:schemaRef ds:uri="http://purl.org/dc/term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2286</TotalTime>
  <Words>1806</Words>
  <Application>Microsoft Office PowerPoint</Application>
  <PresentationFormat>Widescreen</PresentationFormat>
  <Paragraphs>214</Paragraphs>
  <Slides>46</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Abadi</vt:lpstr>
      <vt:lpstr>Arial</vt:lpstr>
      <vt:lpstr>Calibri</vt:lpstr>
      <vt:lpstr>IBM Plex Mono SemiBold</vt:lpstr>
      <vt:lpstr>Trebuchet MS</vt:lpstr>
      <vt:lpstr>Wingdings 3</vt:lpstr>
      <vt:lpstr>Custom Design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Laxmi Ammalu</cp:lastModifiedBy>
  <cp:revision>203</cp:revision>
  <dcterms:created xsi:type="dcterms:W3CDTF">2021-04-29T18:58:34Z</dcterms:created>
  <dcterms:modified xsi:type="dcterms:W3CDTF">2024-05-29T10:47:47Z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